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5"/>
  </p:notesMasterIdLst>
  <p:sldIdLst>
    <p:sldId id="261" r:id="rId2"/>
    <p:sldId id="263" r:id="rId3"/>
    <p:sldId id="271" r:id="rId4"/>
    <p:sldId id="257" r:id="rId5"/>
    <p:sldId id="265" r:id="rId6"/>
    <p:sldId id="260" r:id="rId7"/>
    <p:sldId id="264" r:id="rId8"/>
    <p:sldId id="266" r:id="rId9"/>
    <p:sldId id="267" r:id="rId10"/>
    <p:sldId id="268" r:id="rId11"/>
    <p:sldId id="269" r:id="rId12"/>
    <p:sldId id="270" r:id="rId13"/>
    <p:sldId id="262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F339"/>
  </p:clrMru>
</p:presentationPr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026" autoAdjust="0"/>
    <p:restoredTop sz="94660"/>
  </p:normalViewPr>
  <p:slideViewPr>
    <p:cSldViewPr>
      <p:cViewPr varScale="1">
        <p:scale>
          <a:sx n="110" d="100"/>
          <a:sy n="110" d="100"/>
        </p:scale>
        <p:origin x="-1620" y="-90"/>
      </p:cViewPr>
      <p:guideLst>
        <p:guide orient="horz" pos="2160"/>
        <p:guide pos="2880"/>
      </p:guideLst>
    </p:cSldViewPr>
  </p:slideViewPr>
  <p:notesTextViewPr>
    <p:cViewPr>
      <p:scale>
        <a:sx n="66" d="100"/>
        <a:sy n="66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3BA3D7-C010-4C52-8FE1-09623C4E75E0}" type="datetimeFigureOut">
              <a:rPr lang="en-US" smtClean="0"/>
              <a:pPr/>
              <a:t>3/7/2018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116C26-83F2-419E-99FF-EDCEE2F9BA77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116C26-83F2-419E-99FF-EDCEE2F9BA77}" type="slidenum">
              <a:rPr lang="en-IN" smtClean="0"/>
              <a:pPr/>
              <a:t>1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D007B-2BB9-4835-B85F-BBF6CFE79D77}" type="datetime1">
              <a:rPr lang="en-US" smtClean="0"/>
              <a:pPr/>
              <a:t>3/7/2018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D70F4-3652-4431-92D5-CF2BE487ACC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C3F0E-654C-4CC2-B63E-63840D827AC5}" type="datetime1">
              <a:rPr lang="en-US" smtClean="0"/>
              <a:pPr/>
              <a:t>3/7/2018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D70F4-3652-4431-92D5-CF2BE487ACC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A950F-84B1-4C19-8885-4903D2B3D46F}" type="datetime1">
              <a:rPr lang="en-US" smtClean="0"/>
              <a:pPr/>
              <a:t>3/7/2018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D70F4-3652-4431-92D5-CF2BE487ACC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427D4-166F-468D-8EA8-7E9566D3AC13}" type="datetime1">
              <a:rPr lang="en-US" smtClean="0"/>
              <a:pPr/>
              <a:t>3/7/2018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D70F4-3652-4431-92D5-CF2BE487ACC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4F103-42CF-40A5-8744-3943C6F33013}" type="datetime1">
              <a:rPr lang="en-US" smtClean="0"/>
              <a:pPr/>
              <a:t>3/7/2018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D70F4-3652-4431-92D5-CF2BE487ACC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731AE-441F-4B20-B405-6EAAD5D58370}" type="datetime1">
              <a:rPr lang="en-US" smtClean="0"/>
              <a:pPr/>
              <a:t>3/7/2018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D70F4-3652-4431-92D5-CF2BE487ACC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29EC6-F496-412F-89EA-FC11E01DFFC9}" type="datetime1">
              <a:rPr lang="en-US" smtClean="0"/>
              <a:pPr/>
              <a:t>3/7/2018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D70F4-3652-4431-92D5-CF2BE487ACC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AA4B6-EAE0-43CC-B11C-88A8521CB149}" type="datetime1">
              <a:rPr lang="en-US" smtClean="0"/>
              <a:pPr/>
              <a:t>3/7/2018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D70F4-3652-4431-92D5-CF2BE487ACC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F6D9B-CD39-41D0-81E6-A015B5F3CA50}" type="datetime1">
              <a:rPr lang="en-US" smtClean="0"/>
              <a:pPr/>
              <a:t>3/7/2018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D70F4-3652-4431-92D5-CF2BE487ACC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725D0-4A5F-41A5-90BC-FD9C0D2EE394}" type="datetime1">
              <a:rPr lang="en-US" smtClean="0"/>
              <a:pPr/>
              <a:t>3/7/2018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D70F4-3652-4431-92D5-CF2BE487ACC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50975-0DBC-4B8A-B331-AB634BF7DFEC}" type="datetime1">
              <a:rPr lang="en-US" smtClean="0"/>
              <a:pPr/>
              <a:t>3/7/2018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D70F4-3652-4431-92D5-CF2BE487ACC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531A60-D13E-45A2-8DFD-DCE74C1604D5}" type="datetime1">
              <a:rPr lang="en-US" smtClean="0"/>
              <a:pPr/>
              <a:t>3/7/2018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D70F4-3652-4431-92D5-CF2BE487ACC6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hrome.google.com/webstore/category/extensions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file:///G:\Sumit_Office_Work\Patent_Design_v2.0\ipo-helpdesk@nic.in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5787" y="1357299"/>
            <a:ext cx="7429552" cy="785810"/>
          </a:xfrm>
        </p:spPr>
        <p:txBody>
          <a:bodyPr>
            <a:normAutofit/>
          </a:bodyPr>
          <a:lstStyle/>
          <a:p>
            <a:r>
              <a:rPr lang="en-IN" sz="3200" b="1" dirty="0" smtClean="0">
                <a:solidFill>
                  <a:schemeClr val="accent5">
                    <a:lumMod val="50000"/>
                  </a:schemeClr>
                </a:solidFill>
              </a:rPr>
              <a:t>VIDEO CONFERENCING SETUP GUIDE</a:t>
            </a:r>
            <a:endParaRPr lang="en-IN" sz="32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D70F4-3652-4431-92D5-CF2BE487ACC6}" type="slidenum">
              <a:rPr lang="en-IN" smtClean="0"/>
              <a:pPr/>
              <a:t>1</a:t>
            </a:fld>
            <a:endParaRPr lang="en-IN"/>
          </a:p>
        </p:txBody>
      </p:sp>
      <p:pic>
        <p:nvPicPr>
          <p:cNvPr id="5" name="Picture 4" descr="ipo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3900" y="71420"/>
            <a:ext cx="947736" cy="6991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29059" y="2786058"/>
            <a:ext cx="1245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 smtClean="0">
                <a:solidFill>
                  <a:schemeClr val="accent5">
                    <a:lumMod val="50000"/>
                  </a:schemeClr>
                </a:solidFill>
              </a:rPr>
              <a:t>Version 1.0</a:t>
            </a:r>
            <a:endParaRPr lang="en-IN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9" name="Picture 8" descr="logo.png"/>
          <p:cNvPicPr/>
          <p:nvPr/>
        </p:nvPicPr>
        <p:blipFill>
          <a:blip r:embed="rId4"/>
          <a:stretch>
            <a:fillRect/>
          </a:stretch>
        </p:blipFill>
        <p:spPr>
          <a:xfrm>
            <a:off x="2214547" y="3500438"/>
            <a:ext cx="5143536" cy="1071570"/>
          </a:xfrm>
          <a:prstGeom prst="rect">
            <a:avLst/>
          </a:prstGeom>
        </p:spPr>
      </p:pic>
      <p:sp>
        <p:nvSpPr>
          <p:cNvPr id="10" name="Right Bracket 9"/>
          <p:cNvSpPr/>
          <p:nvPr/>
        </p:nvSpPr>
        <p:spPr>
          <a:xfrm>
            <a:off x="1000101" y="1285860"/>
            <a:ext cx="6929487" cy="914400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Right Triangle 10"/>
          <p:cNvSpPr/>
          <p:nvPr/>
        </p:nvSpPr>
        <p:spPr>
          <a:xfrm>
            <a:off x="1" y="4071942"/>
            <a:ext cx="3214711" cy="2786082"/>
          </a:xfrm>
          <a:prstGeom prst="rtTriangle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71472" y="2000240"/>
          <a:ext cx="7929618" cy="3697620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544189"/>
                <a:gridCol w="7385429"/>
              </a:tblGrid>
              <a:tr h="457200">
                <a:tc gridSpan="2">
                  <a:txBody>
                    <a:bodyPr/>
                    <a:lstStyle/>
                    <a:p>
                      <a:pPr algn="ctr"/>
                      <a:endParaRPr lang="en-IN" sz="2400" baseline="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  <a:tr h="1737360">
                <a:tc>
                  <a:txBody>
                    <a:bodyPr/>
                    <a:lstStyle/>
                    <a:p>
                      <a:pPr algn="l"/>
                      <a:r>
                        <a:rPr lang="en-IN" sz="1800" dirty="0" smtClean="0"/>
                        <a:t>1.</a:t>
                      </a:r>
                      <a:endParaRPr lang="en-IN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1800" dirty="0" smtClean="0"/>
                        <a:t>Desktop having Windows operating system, web camera, microphone and speakers </a:t>
                      </a:r>
                    </a:p>
                    <a:p>
                      <a:pPr algn="l"/>
                      <a:r>
                        <a:rPr lang="en-IN" sz="1800" dirty="0" smtClean="0"/>
                        <a:t>                               Or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dirty="0" smtClean="0"/>
                        <a:t>Laptop with windows operating</a:t>
                      </a:r>
                      <a:r>
                        <a:rPr lang="en-IN" sz="1800" baseline="0" dirty="0" smtClean="0"/>
                        <a:t> system</a:t>
                      </a:r>
                      <a:r>
                        <a:rPr lang="en-IN" sz="1800" dirty="0" smtClean="0"/>
                        <a:t> having Web Cam &amp; Mic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dirty="0" smtClean="0"/>
                        <a:t>(Windows</a:t>
                      </a:r>
                      <a:r>
                        <a:rPr lang="en-IN" sz="1800" baseline="0" dirty="0" smtClean="0"/>
                        <a:t> 7 Or Above)</a:t>
                      </a:r>
                      <a:endParaRPr lang="en-IN" sz="1800" dirty="0" smtClean="0"/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pPr algn="l"/>
                      <a:r>
                        <a:rPr lang="en-IN" sz="1800" dirty="0" smtClean="0"/>
                        <a:t>2.</a:t>
                      </a:r>
                      <a:endParaRPr lang="en-IN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dirty="0" smtClean="0"/>
                        <a:t>Internet connection with minimum 256 kbps speed</a:t>
                      </a:r>
                    </a:p>
                  </a:txBody>
                  <a:tcPr/>
                </a:tc>
              </a:tr>
              <a:tr h="431490">
                <a:tc>
                  <a:txBody>
                    <a:bodyPr/>
                    <a:lstStyle/>
                    <a:p>
                      <a:pPr algn="l"/>
                      <a:r>
                        <a:rPr lang="en-IN" sz="1800" dirty="0" smtClean="0"/>
                        <a:t>3.</a:t>
                      </a:r>
                      <a:endParaRPr lang="en-IN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dirty="0" smtClean="0"/>
                        <a:t>Google</a:t>
                      </a:r>
                      <a:r>
                        <a:rPr lang="en-IN" sz="1800" baseline="0" dirty="0" smtClean="0"/>
                        <a:t> Chrome </a:t>
                      </a:r>
                      <a:endParaRPr lang="en-IN" sz="1800" dirty="0" smtClean="0"/>
                    </a:p>
                  </a:txBody>
                  <a:tcPr/>
                </a:tc>
              </a:tr>
              <a:tr h="431490">
                <a:tc>
                  <a:txBody>
                    <a:bodyPr/>
                    <a:lstStyle/>
                    <a:p>
                      <a:pPr algn="l"/>
                      <a:r>
                        <a:rPr lang="en-IN" sz="1800" dirty="0" smtClean="0"/>
                        <a:t>4.</a:t>
                      </a:r>
                      <a:endParaRPr lang="en-IN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dirty="0" smtClean="0"/>
                        <a:t>InstaVC Desktop Sharing </a:t>
                      </a:r>
                      <a:r>
                        <a:rPr lang="en-IN" sz="1800" dirty="0" smtClean="0"/>
                        <a:t>Extension </a:t>
                      </a:r>
                      <a:endParaRPr lang="en-IN" sz="1800" dirty="0" smtClean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Picture 6" descr="ipo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71420"/>
            <a:ext cx="947736" cy="699150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D70F4-3652-4431-92D5-CF2BE487ACC6}" type="slidenum">
              <a:rPr lang="en-IN" smtClean="0"/>
              <a:pPr/>
              <a:t>2</a:t>
            </a:fld>
            <a:endParaRPr lang="en-IN"/>
          </a:p>
        </p:txBody>
      </p:sp>
      <p:sp>
        <p:nvSpPr>
          <p:cNvPr id="9" name="TextBox 8"/>
          <p:cNvSpPr txBox="1"/>
          <p:nvPr/>
        </p:nvSpPr>
        <p:spPr>
          <a:xfrm>
            <a:off x="2357422" y="785794"/>
            <a:ext cx="38759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 dirty="0" smtClean="0">
                <a:solidFill>
                  <a:schemeClr val="accent5">
                    <a:lumMod val="50000"/>
                  </a:schemeClr>
                </a:solidFill>
              </a:rPr>
              <a:t>System Requirements</a:t>
            </a:r>
            <a:endParaRPr lang="en-IN" sz="32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1" name="Right Bracket 10"/>
          <p:cNvSpPr/>
          <p:nvPr/>
        </p:nvSpPr>
        <p:spPr>
          <a:xfrm>
            <a:off x="714348" y="571480"/>
            <a:ext cx="6929487" cy="914400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po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71420"/>
            <a:ext cx="947736" cy="699150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D70F4-3652-4431-92D5-CF2BE487ACC6}" type="slidenum">
              <a:rPr lang="en-IN" smtClean="0"/>
              <a:pPr/>
              <a:t>3</a:t>
            </a:fld>
            <a:endParaRPr lang="en-IN"/>
          </a:p>
        </p:txBody>
      </p:sp>
      <p:sp>
        <p:nvSpPr>
          <p:cNvPr id="9" name="TextBox 8"/>
          <p:cNvSpPr txBox="1"/>
          <p:nvPr/>
        </p:nvSpPr>
        <p:spPr>
          <a:xfrm>
            <a:off x="1571604" y="500042"/>
            <a:ext cx="44792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 dirty="0" smtClean="0">
                <a:solidFill>
                  <a:schemeClr val="accent5">
                    <a:lumMod val="50000"/>
                  </a:schemeClr>
                </a:solidFill>
              </a:rPr>
              <a:t>Install InstaVC Extension</a:t>
            </a:r>
            <a:endParaRPr lang="en-IN" sz="32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1" name="Right Bracket 10"/>
          <p:cNvSpPr/>
          <p:nvPr/>
        </p:nvSpPr>
        <p:spPr>
          <a:xfrm>
            <a:off x="714348" y="285728"/>
            <a:ext cx="6929487" cy="914400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Rectangle 11"/>
          <p:cNvSpPr/>
          <p:nvPr/>
        </p:nvSpPr>
        <p:spPr>
          <a:xfrm>
            <a:off x="785786" y="1357298"/>
            <a:ext cx="69294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b="1" dirty="0" smtClean="0"/>
              <a:t>Visit : </a:t>
            </a:r>
            <a:r>
              <a:rPr lang="en-IN" dirty="0" smtClean="0">
                <a:hlinkClick r:id="rId3"/>
              </a:rPr>
              <a:t>https</a:t>
            </a:r>
            <a:r>
              <a:rPr lang="en-IN" dirty="0" smtClean="0">
                <a:hlinkClick r:id="rId3"/>
              </a:rPr>
              <a:t>://</a:t>
            </a:r>
            <a:r>
              <a:rPr lang="en-IN" dirty="0" smtClean="0">
                <a:hlinkClick r:id="rId3"/>
              </a:rPr>
              <a:t>chrome.google.com/webstore/category/extensions</a:t>
            </a:r>
            <a:r>
              <a:rPr lang="en-IN" dirty="0" smtClean="0"/>
              <a:t> and download the InstaVC Desktop Sharing Extension</a:t>
            </a:r>
            <a:endParaRPr lang="en-IN" dirty="0"/>
          </a:p>
        </p:txBody>
      </p:sp>
      <p:pic>
        <p:nvPicPr>
          <p:cNvPr id="13" name="Picture 12" descr="a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100" y="2000240"/>
            <a:ext cx="6286512" cy="4528597"/>
          </a:xfrm>
          <a:prstGeom prst="rect">
            <a:avLst/>
          </a:prstGeom>
        </p:spPr>
      </p:pic>
      <p:cxnSp>
        <p:nvCxnSpPr>
          <p:cNvPr id="14" name="Straight Arrow Connector 13"/>
          <p:cNvCxnSpPr/>
          <p:nvPr/>
        </p:nvCxnSpPr>
        <p:spPr>
          <a:xfrm rot="5400000">
            <a:off x="5679289" y="2607463"/>
            <a:ext cx="500066" cy="158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500694" y="2000240"/>
            <a:ext cx="11210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Click Here</a:t>
            </a:r>
            <a:endParaRPr lang="en-IN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0299" y="2143117"/>
            <a:ext cx="4307309" cy="38675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071802" y="357167"/>
            <a:ext cx="23264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 dirty="0" smtClean="0">
                <a:solidFill>
                  <a:schemeClr val="accent5">
                    <a:lumMod val="50000"/>
                  </a:schemeClr>
                </a:solidFill>
              </a:rPr>
              <a:t>Login Screen</a:t>
            </a:r>
            <a:endParaRPr lang="en-IN" sz="32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D70F4-3652-4431-92D5-CF2BE487ACC6}" type="slidenum">
              <a:rPr lang="en-IN" smtClean="0"/>
              <a:pPr/>
              <a:t>4</a:t>
            </a:fld>
            <a:endParaRPr lang="en-IN"/>
          </a:p>
        </p:txBody>
      </p:sp>
      <p:pic>
        <p:nvPicPr>
          <p:cNvPr id="8" name="Picture 7" descr="ipo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3900" y="71420"/>
            <a:ext cx="947736" cy="69915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714348" y="1285861"/>
            <a:ext cx="62865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IN" sz="2000" dirty="0" smtClean="0"/>
              <a:t>Open the URL given in the Invitation Email</a:t>
            </a:r>
            <a:r>
              <a:rPr lang="en-IN" sz="2000" dirty="0" smtClean="0"/>
              <a:t>,  </a:t>
            </a:r>
            <a:r>
              <a:rPr lang="en-IN" sz="2000" dirty="0" smtClean="0"/>
              <a:t>following screen will get appeared</a:t>
            </a:r>
            <a:endParaRPr lang="en-IN" sz="2000" dirty="0">
              <a:solidFill>
                <a:srgbClr val="0070C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14812" y="6215082"/>
            <a:ext cx="1263679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IN" dirty="0" smtClean="0"/>
              <a:t>(Screen-01)</a:t>
            </a:r>
            <a:endParaRPr lang="en-IN" dirty="0"/>
          </a:p>
        </p:txBody>
      </p:sp>
      <p:sp>
        <p:nvSpPr>
          <p:cNvPr id="12" name="Right Bracket 11"/>
          <p:cNvSpPr/>
          <p:nvPr/>
        </p:nvSpPr>
        <p:spPr>
          <a:xfrm>
            <a:off x="785786" y="228584"/>
            <a:ext cx="6929487" cy="914400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TextBox 14"/>
          <p:cNvSpPr txBox="1"/>
          <p:nvPr/>
        </p:nvSpPr>
        <p:spPr>
          <a:xfrm>
            <a:off x="3214679" y="2428869"/>
            <a:ext cx="2857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>
                <a:solidFill>
                  <a:schemeClr val="bg1"/>
                </a:solidFill>
              </a:rPr>
              <a:t>Enter Your Name and Email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143372" y="4286256"/>
            <a:ext cx="785819" cy="214314"/>
          </a:xfrm>
          <a:prstGeom prst="rect">
            <a:avLst/>
          </a:prstGeom>
          <a:noFill/>
          <a:ln>
            <a:solidFill>
              <a:srgbClr val="25F3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Rectangle 16"/>
          <p:cNvSpPr/>
          <p:nvPr/>
        </p:nvSpPr>
        <p:spPr>
          <a:xfrm>
            <a:off x="3071803" y="5000636"/>
            <a:ext cx="33307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smtClean="0">
                <a:solidFill>
                  <a:schemeClr val="bg1"/>
                </a:solidFill>
              </a:rPr>
              <a:t>Click on “Join Conference“ button</a:t>
            </a:r>
            <a:endParaRPr lang="en-IN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714614" y="642919"/>
            <a:ext cx="33349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 dirty="0" smtClean="0">
                <a:solidFill>
                  <a:schemeClr val="accent5">
                    <a:lumMod val="50000"/>
                  </a:schemeClr>
                </a:solidFill>
              </a:rPr>
              <a:t>Conference Access</a:t>
            </a:r>
            <a:endParaRPr lang="en-IN" sz="32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D70F4-3652-4431-92D5-CF2BE487ACC6}" type="slidenum">
              <a:rPr lang="en-IN" smtClean="0"/>
              <a:pPr/>
              <a:t>5</a:t>
            </a:fld>
            <a:endParaRPr lang="en-IN"/>
          </a:p>
        </p:txBody>
      </p:sp>
      <p:pic>
        <p:nvPicPr>
          <p:cNvPr id="8" name="Picture 7" descr="ipo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71420"/>
            <a:ext cx="947736" cy="69915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714348" y="1500174"/>
            <a:ext cx="69294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en-IN" sz="2000" dirty="0" smtClean="0"/>
              <a:t>2.	Now </a:t>
            </a:r>
            <a:r>
              <a:rPr lang="en-IN" sz="2000" dirty="0" smtClean="0"/>
              <a:t>click on allow button to grant access to use your camera and microphone</a:t>
            </a:r>
            <a:endParaRPr lang="en-IN" sz="2000" dirty="0">
              <a:solidFill>
                <a:srgbClr val="0070C0"/>
              </a:solidFill>
            </a:endParaRPr>
          </a:p>
        </p:txBody>
      </p:sp>
      <p:sp>
        <p:nvSpPr>
          <p:cNvPr id="11" name="Right Bracket 10"/>
          <p:cNvSpPr/>
          <p:nvPr/>
        </p:nvSpPr>
        <p:spPr>
          <a:xfrm>
            <a:off x="785786" y="500042"/>
            <a:ext cx="6929487" cy="914400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TextBox 11"/>
          <p:cNvSpPr txBox="1"/>
          <p:nvPr/>
        </p:nvSpPr>
        <p:spPr>
          <a:xfrm>
            <a:off x="3786183" y="4500571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>
                <a:solidFill>
                  <a:schemeClr val="bg1"/>
                </a:solidFill>
              </a:rPr>
              <a:t>Click on “Submit” button</a:t>
            </a:r>
            <a:endParaRPr lang="en-IN" dirty="0">
              <a:solidFill>
                <a:schemeClr val="bg1"/>
              </a:solidFill>
            </a:endParaRPr>
          </a:p>
        </p:txBody>
      </p:sp>
      <p:pic>
        <p:nvPicPr>
          <p:cNvPr id="13" name="Picture 12" descr="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662" y="2214554"/>
            <a:ext cx="6643734" cy="447715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000496" y="6286520"/>
            <a:ext cx="1263679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IN" dirty="0" smtClean="0"/>
              <a:t>(Screen-02)</a:t>
            </a:r>
            <a:endParaRPr lang="en-IN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24" y="2857497"/>
            <a:ext cx="7643835" cy="298189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500168" y="1142985"/>
            <a:ext cx="54922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b="1" dirty="0" smtClean="0">
                <a:solidFill>
                  <a:srgbClr val="FF0000"/>
                </a:solidFill>
              </a:rPr>
              <a:t>If no camera or microphone is connected</a:t>
            </a:r>
            <a:endParaRPr lang="en-IN" sz="2400" b="1" dirty="0">
              <a:solidFill>
                <a:srgbClr val="FF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D70F4-3652-4431-92D5-CF2BE487ACC6}" type="slidenum">
              <a:rPr lang="en-IN" smtClean="0"/>
              <a:pPr/>
              <a:t>6</a:t>
            </a:fld>
            <a:endParaRPr lang="en-IN"/>
          </a:p>
        </p:txBody>
      </p:sp>
      <p:pic>
        <p:nvPicPr>
          <p:cNvPr id="8" name="Picture 7" descr="ipo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3900" y="71420"/>
            <a:ext cx="947736" cy="6991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286250" y="6143644"/>
            <a:ext cx="1263679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IN" dirty="0" smtClean="0"/>
              <a:t>(</a:t>
            </a:r>
            <a:r>
              <a:rPr lang="en-IN" dirty="0" smtClean="0"/>
              <a:t>Screen-03)</a:t>
            </a:r>
            <a:endParaRPr lang="en-IN" dirty="0"/>
          </a:p>
        </p:txBody>
      </p:sp>
      <p:sp>
        <p:nvSpPr>
          <p:cNvPr id="10" name="Right Bracket 9"/>
          <p:cNvSpPr/>
          <p:nvPr/>
        </p:nvSpPr>
        <p:spPr>
          <a:xfrm>
            <a:off x="1071538" y="871526"/>
            <a:ext cx="6929487" cy="914400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Rectangle 10"/>
          <p:cNvSpPr/>
          <p:nvPr/>
        </p:nvSpPr>
        <p:spPr>
          <a:xfrm>
            <a:off x="785786" y="1928803"/>
            <a:ext cx="664373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en-IN" sz="2000" dirty="0" smtClean="0"/>
              <a:t>3</a:t>
            </a:r>
            <a:r>
              <a:rPr lang="en-IN" sz="2000" dirty="0" smtClean="0"/>
              <a:t>.</a:t>
            </a:r>
            <a:r>
              <a:rPr lang="en-IN" sz="2000" dirty="0" smtClean="0"/>
              <a:t>	This option will appear if no camera or mic is connected, make sure AV devices are properly connected.</a:t>
            </a:r>
            <a:endParaRPr lang="en-IN" sz="2000" dirty="0">
              <a:solidFill>
                <a:srgbClr val="0070C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714744" y="5000636"/>
            <a:ext cx="3636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smtClean="0">
                <a:solidFill>
                  <a:schemeClr val="bg1"/>
                </a:solidFill>
              </a:rPr>
              <a:t>Click on “Restart Conference“ button</a:t>
            </a:r>
            <a:endParaRPr lang="en-IN" dirty="0"/>
          </a:p>
        </p:txBody>
      </p:sp>
      <p:cxnSp>
        <p:nvCxnSpPr>
          <p:cNvPr id="13" name="Straight Arrow Connector 12"/>
          <p:cNvCxnSpPr/>
          <p:nvPr/>
        </p:nvCxnSpPr>
        <p:spPr>
          <a:xfrm rot="5400000" flipH="1" flipV="1">
            <a:off x="6180150" y="4892685"/>
            <a:ext cx="214314" cy="1588"/>
          </a:xfrm>
          <a:prstGeom prst="straightConnector1">
            <a:avLst/>
          </a:prstGeom>
          <a:ln w="28575">
            <a:solidFill>
              <a:srgbClr val="25F33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D70F4-3652-4431-92D5-CF2BE487ACC6}" type="slidenum">
              <a:rPr lang="en-IN" smtClean="0"/>
              <a:pPr/>
              <a:t>7</a:t>
            </a:fld>
            <a:endParaRPr lang="en-IN"/>
          </a:p>
        </p:txBody>
      </p:sp>
      <p:sp>
        <p:nvSpPr>
          <p:cNvPr id="6" name="Right Bracket 5"/>
          <p:cNvSpPr/>
          <p:nvPr/>
        </p:nvSpPr>
        <p:spPr>
          <a:xfrm>
            <a:off x="785786" y="357166"/>
            <a:ext cx="6929487" cy="914400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TextBox 6"/>
          <p:cNvSpPr txBox="1"/>
          <p:nvPr/>
        </p:nvSpPr>
        <p:spPr>
          <a:xfrm>
            <a:off x="2714612" y="500043"/>
            <a:ext cx="30135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 dirty="0" smtClean="0">
                <a:solidFill>
                  <a:schemeClr val="accent5">
                    <a:lumMod val="50000"/>
                  </a:schemeClr>
                </a:solidFill>
              </a:rPr>
              <a:t>Welcome Screen</a:t>
            </a:r>
            <a:endParaRPr lang="en-IN" sz="32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" name="Picture 7" descr="ipo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71420"/>
            <a:ext cx="947736" cy="69915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785787" y="1428736"/>
            <a:ext cx="72866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en-IN" sz="2000" dirty="0" smtClean="0"/>
              <a:t>4.</a:t>
            </a:r>
            <a:r>
              <a:rPr lang="en-IN" sz="2000" dirty="0" smtClean="0"/>
              <a:t>	Now you will be connected to the conference, </a:t>
            </a:r>
            <a:r>
              <a:rPr lang="en-IN" sz="2000" dirty="0" smtClean="0"/>
              <a:t>you may change the audio/video settings if required.</a:t>
            </a:r>
            <a:endParaRPr lang="en-IN" sz="2000" dirty="0">
              <a:solidFill>
                <a:srgbClr val="0070C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00498" y="6286520"/>
            <a:ext cx="1263679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IN" dirty="0" smtClean="0"/>
              <a:t>(</a:t>
            </a:r>
            <a:r>
              <a:rPr lang="en-IN" dirty="0" smtClean="0"/>
              <a:t>Screen-04)</a:t>
            </a:r>
            <a:endParaRPr lang="en-IN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48" y="2214554"/>
            <a:ext cx="7610752" cy="3864373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1571604" y="2360790"/>
            <a:ext cx="167468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200" b="1" dirty="0" smtClean="0">
                <a:solidFill>
                  <a:schemeClr val="bg1"/>
                </a:solidFill>
              </a:rPr>
              <a:t>Click here to full screen</a:t>
            </a:r>
            <a:endParaRPr lang="en-IN" sz="1200" b="1" dirty="0"/>
          </a:p>
        </p:txBody>
      </p:sp>
      <p:cxnSp>
        <p:nvCxnSpPr>
          <p:cNvPr id="23" name="Straight Arrow Connector 22"/>
          <p:cNvCxnSpPr/>
          <p:nvPr/>
        </p:nvCxnSpPr>
        <p:spPr>
          <a:xfrm rot="10800000">
            <a:off x="1071538" y="2503666"/>
            <a:ext cx="500067" cy="1588"/>
          </a:xfrm>
          <a:prstGeom prst="straightConnector1">
            <a:avLst/>
          </a:prstGeom>
          <a:ln w="28575">
            <a:solidFill>
              <a:srgbClr val="25F33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857224" y="2575104"/>
            <a:ext cx="0" cy="227117"/>
          </a:xfrm>
          <a:prstGeom prst="straightConnector1">
            <a:avLst/>
          </a:prstGeom>
          <a:ln w="28575">
            <a:solidFill>
              <a:srgbClr val="25F33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928662" y="2646542"/>
            <a:ext cx="17145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200" b="1" dirty="0" smtClean="0">
                <a:solidFill>
                  <a:schemeClr val="bg1"/>
                </a:solidFill>
              </a:rPr>
              <a:t>Click here to change Audio/Video Settings</a:t>
            </a:r>
            <a:endParaRPr lang="en-IN" sz="1200" b="1" dirty="0"/>
          </a:p>
        </p:txBody>
      </p:sp>
      <p:cxnSp>
        <p:nvCxnSpPr>
          <p:cNvPr id="27" name="Straight Arrow Connector 26"/>
          <p:cNvCxnSpPr/>
          <p:nvPr/>
        </p:nvCxnSpPr>
        <p:spPr>
          <a:xfrm rot="5400000" flipH="1" flipV="1">
            <a:off x="4679951" y="5396111"/>
            <a:ext cx="214314" cy="1588"/>
          </a:xfrm>
          <a:prstGeom prst="straightConnector1">
            <a:avLst/>
          </a:prstGeom>
          <a:ln w="28575">
            <a:solidFill>
              <a:srgbClr val="25F33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4071934" y="5932690"/>
            <a:ext cx="285752" cy="1588"/>
          </a:xfrm>
          <a:prstGeom prst="straightConnector1">
            <a:avLst/>
          </a:prstGeom>
          <a:ln w="28575">
            <a:solidFill>
              <a:srgbClr val="25F33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1785918" y="5789814"/>
            <a:ext cx="224491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200" b="1" dirty="0" smtClean="0">
                <a:solidFill>
                  <a:schemeClr val="bg1"/>
                </a:solidFill>
              </a:rPr>
              <a:t>Click here to end the conference</a:t>
            </a:r>
            <a:endParaRPr lang="en-IN" sz="1200" b="1" dirty="0"/>
          </a:p>
        </p:txBody>
      </p:sp>
      <p:sp>
        <p:nvSpPr>
          <p:cNvPr id="31" name="Rectangle 30"/>
          <p:cNvSpPr/>
          <p:nvPr/>
        </p:nvSpPr>
        <p:spPr>
          <a:xfrm>
            <a:off x="2357422" y="5504062"/>
            <a:ext cx="264463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200" b="1" dirty="0" smtClean="0">
                <a:solidFill>
                  <a:schemeClr val="bg1"/>
                </a:solidFill>
              </a:rPr>
              <a:t>Click on “Mic“ icon to share your voice</a:t>
            </a:r>
            <a:endParaRPr lang="en-IN" sz="1200" b="1" dirty="0"/>
          </a:p>
        </p:txBody>
      </p:sp>
      <p:sp>
        <p:nvSpPr>
          <p:cNvPr id="32" name="Rectangle 31"/>
          <p:cNvSpPr/>
          <p:nvPr/>
        </p:nvSpPr>
        <p:spPr>
          <a:xfrm>
            <a:off x="6072198" y="5504062"/>
            <a:ext cx="19219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200" b="1" dirty="0" smtClean="0">
                <a:solidFill>
                  <a:schemeClr val="bg1"/>
                </a:solidFill>
              </a:rPr>
              <a:t>Click to mute/un-mute the </a:t>
            </a:r>
            <a:br>
              <a:rPr lang="en-IN" sz="1200" b="1" dirty="0" smtClean="0">
                <a:solidFill>
                  <a:schemeClr val="bg1"/>
                </a:solidFill>
              </a:rPr>
            </a:br>
            <a:r>
              <a:rPr lang="en-IN" sz="1200" b="1" dirty="0" smtClean="0">
                <a:solidFill>
                  <a:schemeClr val="bg1"/>
                </a:solidFill>
              </a:rPr>
              <a:t>speaker volume</a:t>
            </a:r>
            <a:endParaRPr lang="en-IN" sz="1200" b="1" dirty="0"/>
          </a:p>
        </p:txBody>
      </p:sp>
      <p:cxnSp>
        <p:nvCxnSpPr>
          <p:cNvPr id="33" name="Straight Arrow Connector 32"/>
          <p:cNvCxnSpPr/>
          <p:nvPr/>
        </p:nvCxnSpPr>
        <p:spPr>
          <a:xfrm rot="5400000" flipH="1" flipV="1">
            <a:off x="7180281" y="5396111"/>
            <a:ext cx="214314" cy="1588"/>
          </a:xfrm>
          <a:prstGeom prst="straightConnector1">
            <a:avLst/>
          </a:prstGeom>
          <a:ln w="28575">
            <a:solidFill>
              <a:srgbClr val="25F33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4857752" y="2860856"/>
            <a:ext cx="12836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200" b="1" dirty="0" smtClean="0">
                <a:solidFill>
                  <a:schemeClr val="bg1"/>
                </a:solidFill>
              </a:rPr>
              <a:t>Controller’s View</a:t>
            </a:r>
            <a:endParaRPr lang="en-IN" sz="1200" b="1" dirty="0"/>
          </a:p>
        </p:txBody>
      </p:sp>
      <p:sp>
        <p:nvSpPr>
          <p:cNvPr id="35" name="Rectangle 34"/>
          <p:cNvSpPr/>
          <p:nvPr/>
        </p:nvSpPr>
        <p:spPr>
          <a:xfrm>
            <a:off x="2571736" y="2860856"/>
            <a:ext cx="101463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200" b="1" dirty="0" smtClean="0">
                <a:solidFill>
                  <a:schemeClr val="bg1"/>
                </a:solidFill>
              </a:rPr>
              <a:t>Agent’s View</a:t>
            </a:r>
            <a:endParaRPr lang="en-IN" sz="1200" b="1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928663" y="2285992"/>
            <a:ext cx="6858048" cy="3304008"/>
            <a:chOff x="928663" y="2285992"/>
            <a:chExt cx="6858048" cy="3304008"/>
          </a:xfrm>
        </p:grpSpPr>
        <p:pic>
          <p:nvPicPr>
            <p:cNvPr id="17" name="Picture 16" descr="document sharing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28663" y="2285992"/>
              <a:ext cx="6858048" cy="3304008"/>
            </a:xfrm>
            <a:prstGeom prst="rect">
              <a:avLst/>
            </a:prstGeom>
          </p:spPr>
        </p:pic>
        <p:pic>
          <p:nvPicPr>
            <p:cNvPr id="19" name="Picture 18" descr="controller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00760" y="2500306"/>
              <a:ext cx="1529614" cy="928694"/>
            </a:xfrm>
            <a:prstGeom prst="rect">
              <a:avLst/>
            </a:prstGeom>
          </p:spPr>
        </p:pic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D70F4-3652-4431-92D5-CF2BE487ACC6}" type="slidenum">
              <a:rPr lang="en-IN" smtClean="0"/>
              <a:pPr/>
              <a:t>8</a:t>
            </a:fld>
            <a:endParaRPr lang="en-IN" dirty="0"/>
          </a:p>
        </p:txBody>
      </p:sp>
      <p:sp>
        <p:nvSpPr>
          <p:cNvPr id="6" name="Right Bracket 5"/>
          <p:cNvSpPr/>
          <p:nvPr/>
        </p:nvSpPr>
        <p:spPr>
          <a:xfrm>
            <a:off x="785786" y="357166"/>
            <a:ext cx="6929487" cy="914400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TextBox 6"/>
          <p:cNvSpPr txBox="1"/>
          <p:nvPr/>
        </p:nvSpPr>
        <p:spPr>
          <a:xfrm>
            <a:off x="2714614" y="500043"/>
            <a:ext cx="33227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 dirty="0" smtClean="0">
                <a:solidFill>
                  <a:schemeClr val="accent5">
                    <a:lumMod val="50000"/>
                  </a:schemeClr>
                </a:solidFill>
              </a:rPr>
              <a:t>Document Sharing</a:t>
            </a:r>
            <a:endParaRPr lang="en-IN" sz="32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" name="Picture 7" descr="ipo-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3900" y="71420"/>
            <a:ext cx="947736" cy="69915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785787" y="1428736"/>
            <a:ext cx="72866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en-IN" sz="2000" dirty="0" smtClean="0"/>
              <a:t>5.</a:t>
            </a:r>
            <a:r>
              <a:rPr lang="en-IN" sz="2000" dirty="0" smtClean="0"/>
              <a:t>	For sharing any document during the conference, user may request the controller.  </a:t>
            </a:r>
            <a:endParaRPr lang="en-IN" sz="2000" dirty="0">
              <a:solidFill>
                <a:srgbClr val="0070C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00498" y="6143644"/>
            <a:ext cx="1263679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IN" dirty="0" smtClean="0"/>
              <a:t>(</a:t>
            </a:r>
            <a:r>
              <a:rPr lang="en-IN" dirty="0" smtClean="0"/>
              <a:t>Screen-05)</a:t>
            </a:r>
            <a:endParaRPr lang="en-IN" dirty="0"/>
          </a:p>
        </p:txBody>
      </p:sp>
      <p:cxnSp>
        <p:nvCxnSpPr>
          <p:cNvPr id="20" name="Straight Arrow Connector 19"/>
          <p:cNvCxnSpPr/>
          <p:nvPr/>
        </p:nvCxnSpPr>
        <p:spPr>
          <a:xfrm rot="5400000">
            <a:off x="3464712" y="3536157"/>
            <a:ext cx="357190" cy="1588"/>
          </a:xfrm>
          <a:prstGeom prst="straightConnector1">
            <a:avLst/>
          </a:prstGeom>
          <a:ln w="28575">
            <a:solidFill>
              <a:srgbClr val="25F33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1907194" y="2988230"/>
            <a:ext cx="34506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smtClean="0"/>
              <a:t>Click here to request the controller</a:t>
            </a:r>
            <a:endParaRPr lang="en-IN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928663" y="2285992"/>
            <a:ext cx="6858048" cy="3304008"/>
            <a:chOff x="928663" y="2285992"/>
            <a:chExt cx="6858048" cy="3304008"/>
          </a:xfrm>
        </p:grpSpPr>
        <p:pic>
          <p:nvPicPr>
            <p:cNvPr id="17" name="Picture 16" descr="document sharing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28663" y="2285992"/>
              <a:ext cx="6858048" cy="3304008"/>
            </a:xfrm>
            <a:prstGeom prst="rect">
              <a:avLst/>
            </a:prstGeom>
          </p:spPr>
        </p:pic>
        <p:pic>
          <p:nvPicPr>
            <p:cNvPr id="15" name="Picture 14" descr="controller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00760" y="2500306"/>
              <a:ext cx="1529614" cy="928694"/>
            </a:xfrm>
            <a:prstGeom prst="rect">
              <a:avLst/>
            </a:prstGeom>
          </p:spPr>
        </p:pic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D70F4-3652-4431-92D5-CF2BE487ACC6}" type="slidenum">
              <a:rPr lang="en-IN" smtClean="0"/>
              <a:pPr/>
              <a:t>9</a:t>
            </a:fld>
            <a:endParaRPr lang="en-IN" dirty="0"/>
          </a:p>
        </p:txBody>
      </p:sp>
      <p:sp>
        <p:nvSpPr>
          <p:cNvPr id="6" name="Right Bracket 5"/>
          <p:cNvSpPr/>
          <p:nvPr/>
        </p:nvSpPr>
        <p:spPr>
          <a:xfrm>
            <a:off x="785786" y="357166"/>
            <a:ext cx="6929487" cy="914400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TextBox 6"/>
          <p:cNvSpPr txBox="1"/>
          <p:nvPr/>
        </p:nvSpPr>
        <p:spPr>
          <a:xfrm>
            <a:off x="1500167" y="571481"/>
            <a:ext cx="47554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 dirty="0" smtClean="0">
                <a:solidFill>
                  <a:schemeClr val="accent5">
                    <a:lumMod val="50000"/>
                  </a:schemeClr>
                </a:solidFill>
              </a:rPr>
              <a:t>Document Sharing </a:t>
            </a:r>
            <a:r>
              <a:rPr lang="en-IN" sz="3200" b="1" dirty="0" smtClean="0">
                <a:solidFill>
                  <a:schemeClr val="accent5">
                    <a:lumMod val="50000"/>
                  </a:schemeClr>
                </a:solidFill>
              </a:rPr>
              <a:t>C</a:t>
            </a:r>
            <a:r>
              <a:rPr lang="en-IN" sz="3200" b="1" dirty="0" smtClean="0">
                <a:solidFill>
                  <a:schemeClr val="accent5">
                    <a:lumMod val="50000"/>
                  </a:schemeClr>
                </a:solidFill>
              </a:rPr>
              <a:t>ontd...</a:t>
            </a:r>
            <a:endParaRPr lang="en-IN" sz="32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" name="Picture 7" descr="ipo-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3900" y="71420"/>
            <a:ext cx="947736" cy="69915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785787" y="1571612"/>
            <a:ext cx="72866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en-IN" sz="2000" dirty="0" smtClean="0"/>
              <a:t>6</a:t>
            </a:r>
            <a:r>
              <a:rPr lang="en-IN" sz="2000" dirty="0" smtClean="0"/>
              <a:t>.</a:t>
            </a:r>
            <a:r>
              <a:rPr lang="en-IN" sz="2000" dirty="0" smtClean="0"/>
              <a:t>	Once the request is granted, click on “Share your document” icon</a:t>
            </a:r>
            <a:endParaRPr lang="en-IN" sz="2000" dirty="0">
              <a:solidFill>
                <a:srgbClr val="0070C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00498" y="6143644"/>
            <a:ext cx="1263679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IN" dirty="0" smtClean="0"/>
              <a:t>(</a:t>
            </a:r>
            <a:r>
              <a:rPr lang="en-IN" dirty="0" smtClean="0"/>
              <a:t>Screen-06)</a:t>
            </a:r>
            <a:endParaRPr lang="en-IN" dirty="0"/>
          </a:p>
        </p:txBody>
      </p:sp>
      <p:cxnSp>
        <p:nvCxnSpPr>
          <p:cNvPr id="20" name="Straight Arrow Connector 19"/>
          <p:cNvCxnSpPr/>
          <p:nvPr/>
        </p:nvCxnSpPr>
        <p:spPr>
          <a:xfrm rot="10800000">
            <a:off x="4000497" y="4071942"/>
            <a:ext cx="1000132" cy="571504"/>
          </a:xfrm>
          <a:prstGeom prst="straightConnector1">
            <a:avLst/>
          </a:prstGeom>
          <a:ln w="28575">
            <a:solidFill>
              <a:srgbClr val="25F33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3500429" y="4643447"/>
            <a:ext cx="22145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/>
              <a:t>Click to browse the document</a:t>
            </a:r>
            <a:endParaRPr lang="en-IN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928663" y="2285992"/>
            <a:ext cx="6858048" cy="3304008"/>
            <a:chOff x="928663" y="2285992"/>
            <a:chExt cx="6858048" cy="3304008"/>
          </a:xfrm>
        </p:grpSpPr>
        <p:pic>
          <p:nvPicPr>
            <p:cNvPr id="17" name="Picture 16" descr="document sharing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28663" y="2285992"/>
              <a:ext cx="6858048" cy="3304008"/>
            </a:xfrm>
            <a:prstGeom prst="rect">
              <a:avLst/>
            </a:prstGeom>
          </p:spPr>
        </p:pic>
        <p:pic>
          <p:nvPicPr>
            <p:cNvPr id="15" name="Picture 14" descr="controller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00760" y="2500306"/>
              <a:ext cx="1529614" cy="928694"/>
            </a:xfrm>
            <a:prstGeom prst="rect">
              <a:avLst/>
            </a:prstGeom>
          </p:spPr>
        </p:pic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D70F4-3652-4431-92D5-CF2BE487ACC6}" type="slidenum">
              <a:rPr lang="en-IN" smtClean="0"/>
              <a:pPr/>
              <a:t>10</a:t>
            </a:fld>
            <a:endParaRPr lang="en-IN" dirty="0"/>
          </a:p>
        </p:txBody>
      </p:sp>
      <p:sp>
        <p:nvSpPr>
          <p:cNvPr id="6" name="Right Bracket 5"/>
          <p:cNvSpPr/>
          <p:nvPr/>
        </p:nvSpPr>
        <p:spPr>
          <a:xfrm>
            <a:off x="785786" y="357166"/>
            <a:ext cx="6929487" cy="914400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TextBox 6"/>
          <p:cNvSpPr txBox="1"/>
          <p:nvPr/>
        </p:nvSpPr>
        <p:spPr>
          <a:xfrm>
            <a:off x="2571738" y="571481"/>
            <a:ext cx="26935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 dirty="0" smtClean="0">
                <a:solidFill>
                  <a:schemeClr val="accent5">
                    <a:lumMod val="50000"/>
                  </a:schemeClr>
                </a:solidFill>
              </a:rPr>
              <a:t>Screen Sharing</a:t>
            </a:r>
            <a:endParaRPr lang="en-IN" sz="32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" name="Picture 7" descr="ipo-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3900" y="71420"/>
            <a:ext cx="947736" cy="69915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785787" y="1571612"/>
            <a:ext cx="72866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en-IN" sz="2000" dirty="0" smtClean="0"/>
              <a:t>7</a:t>
            </a:r>
            <a:r>
              <a:rPr lang="en-IN" sz="2000" dirty="0" smtClean="0"/>
              <a:t>.</a:t>
            </a:r>
            <a:r>
              <a:rPr lang="en-IN" sz="2000" dirty="0" smtClean="0"/>
              <a:t>	Once the request is granted, click on “Share your screen” icon</a:t>
            </a:r>
            <a:endParaRPr lang="en-IN" sz="2000" dirty="0">
              <a:solidFill>
                <a:srgbClr val="0070C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00498" y="6143644"/>
            <a:ext cx="1263679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IN" dirty="0" smtClean="0"/>
              <a:t>(</a:t>
            </a:r>
            <a:r>
              <a:rPr lang="en-IN" dirty="0" smtClean="0"/>
              <a:t>Screen-07)</a:t>
            </a:r>
            <a:endParaRPr lang="en-IN" dirty="0"/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1928794" y="4143380"/>
            <a:ext cx="928694" cy="571504"/>
          </a:xfrm>
          <a:prstGeom prst="straightConnector1">
            <a:avLst/>
          </a:prstGeom>
          <a:ln w="28575">
            <a:solidFill>
              <a:srgbClr val="25F33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928662" y="4643446"/>
            <a:ext cx="22145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/>
              <a:t>Click to share your screen</a:t>
            </a:r>
            <a:endParaRPr lang="en-IN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7286644" y="5324789"/>
            <a:ext cx="285752" cy="1588"/>
          </a:xfrm>
          <a:prstGeom prst="straightConnector1">
            <a:avLst/>
          </a:prstGeom>
          <a:ln w="28575">
            <a:solidFill>
              <a:srgbClr val="25F33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715008" y="5110475"/>
            <a:ext cx="1571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 smtClean="0"/>
              <a:t>Click to </a:t>
            </a:r>
            <a:r>
              <a:rPr lang="en-IN" sz="1200" b="1" dirty="0" smtClean="0"/>
              <a:t>“change the layout”</a:t>
            </a:r>
            <a:endParaRPr lang="en-IN" sz="1200" b="1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1071537" y="2571744"/>
            <a:ext cx="6513035" cy="3304008"/>
            <a:chOff x="1071537" y="2571744"/>
            <a:chExt cx="6513035" cy="3304008"/>
          </a:xfrm>
        </p:grpSpPr>
        <p:pic>
          <p:nvPicPr>
            <p:cNvPr id="17" name="Picture 16" descr="document sharing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71537" y="2571744"/>
              <a:ext cx="6513035" cy="3304008"/>
            </a:xfrm>
            <a:prstGeom prst="rect">
              <a:avLst/>
            </a:prstGeom>
          </p:spPr>
        </p:pic>
        <p:pic>
          <p:nvPicPr>
            <p:cNvPr id="18" name="Picture 17" descr="controller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99906" y="2786058"/>
              <a:ext cx="1529614" cy="928694"/>
            </a:xfrm>
            <a:prstGeom prst="rect">
              <a:avLst/>
            </a:prstGeom>
          </p:spPr>
        </p:pic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D70F4-3652-4431-92D5-CF2BE487ACC6}" type="slidenum">
              <a:rPr lang="en-IN" smtClean="0"/>
              <a:pPr/>
              <a:t>11</a:t>
            </a:fld>
            <a:endParaRPr lang="en-IN" dirty="0"/>
          </a:p>
        </p:txBody>
      </p:sp>
      <p:sp>
        <p:nvSpPr>
          <p:cNvPr id="6" name="Right Bracket 5"/>
          <p:cNvSpPr/>
          <p:nvPr/>
        </p:nvSpPr>
        <p:spPr>
          <a:xfrm>
            <a:off x="785786" y="357166"/>
            <a:ext cx="6929487" cy="914400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TextBox 6"/>
          <p:cNvSpPr txBox="1"/>
          <p:nvPr/>
        </p:nvSpPr>
        <p:spPr>
          <a:xfrm>
            <a:off x="2571738" y="571481"/>
            <a:ext cx="20555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 dirty="0" smtClean="0">
                <a:solidFill>
                  <a:schemeClr val="accent5">
                    <a:lumMod val="50000"/>
                  </a:schemeClr>
                </a:solidFill>
              </a:rPr>
              <a:t>Room Chat</a:t>
            </a:r>
            <a:endParaRPr lang="en-IN" sz="32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" name="Picture 7" descr="ipo-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3900" y="71420"/>
            <a:ext cx="947736" cy="69915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785787" y="1571612"/>
            <a:ext cx="72866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en-IN" sz="2000" dirty="0" smtClean="0"/>
              <a:t>8.</a:t>
            </a:r>
            <a:r>
              <a:rPr lang="en-IN" sz="2000" dirty="0" smtClean="0"/>
              <a:t>	User may type in the chat box if there is any </a:t>
            </a:r>
            <a:r>
              <a:rPr lang="en-IN" sz="2000" dirty="0" smtClean="0"/>
              <a:t>technical issue</a:t>
            </a:r>
            <a:r>
              <a:rPr lang="en-IN" sz="2000" dirty="0" smtClean="0"/>
              <a:t> or may share document</a:t>
            </a:r>
            <a:endParaRPr lang="en-IN" sz="2000" dirty="0">
              <a:solidFill>
                <a:srgbClr val="0070C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00498" y="6143644"/>
            <a:ext cx="1263679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IN" dirty="0" smtClean="0"/>
              <a:t>(</a:t>
            </a:r>
            <a:r>
              <a:rPr lang="en-IN" dirty="0" smtClean="0"/>
              <a:t>Screen-08)</a:t>
            </a:r>
            <a:endParaRPr lang="en-IN" dirty="0"/>
          </a:p>
        </p:txBody>
      </p:sp>
      <p:cxnSp>
        <p:nvCxnSpPr>
          <p:cNvPr id="20" name="Straight Arrow Connector 19"/>
          <p:cNvCxnSpPr/>
          <p:nvPr/>
        </p:nvCxnSpPr>
        <p:spPr>
          <a:xfrm rot="10800000" flipV="1">
            <a:off x="1285852" y="5500702"/>
            <a:ext cx="1071570" cy="214314"/>
          </a:xfrm>
          <a:prstGeom prst="straightConnector1">
            <a:avLst/>
          </a:prstGeom>
          <a:ln w="28575">
            <a:solidFill>
              <a:srgbClr val="25F33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2357422" y="5000636"/>
            <a:ext cx="22145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/>
              <a:t>Click to browse the document</a:t>
            </a:r>
            <a:endParaRPr lang="en-IN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1071537" y="2291475"/>
            <a:ext cx="6513035" cy="3137789"/>
            <a:chOff x="1071537" y="2291475"/>
            <a:chExt cx="6513035" cy="3137789"/>
          </a:xfrm>
        </p:grpSpPr>
        <p:pic>
          <p:nvPicPr>
            <p:cNvPr id="17" name="Picture 16" descr="document sharing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71537" y="2291475"/>
              <a:ext cx="6513035" cy="3137789"/>
            </a:xfrm>
            <a:prstGeom prst="rect">
              <a:avLst/>
            </a:prstGeom>
          </p:spPr>
        </p:pic>
        <p:pic>
          <p:nvPicPr>
            <p:cNvPr id="15" name="Picture 14" descr="controller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57884" y="2500306"/>
              <a:ext cx="1529614" cy="928694"/>
            </a:xfrm>
            <a:prstGeom prst="rect">
              <a:avLst/>
            </a:prstGeom>
          </p:spPr>
        </p:pic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D70F4-3652-4431-92D5-CF2BE487ACC6}" type="slidenum">
              <a:rPr lang="en-IN" smtClean="0"/>
              <a:pPr/>
              <a:t>12</a:t>
            </a:fld>
            <a:endParaRPr lang="en-IN" dirty="0"/>
          </a:p>
        </p:txBody>
      </p:sp>
      <p:sp>
        <p:nvSpPr>
          <p:cNvPr id="6" name="Right Bracket 5"/>
          <p:cNvSpPr/>
          <p:nvPr/>
        </p:nvSpPr>
        <p:spPr>
          <a:xfrm>
            <a:off x="785786" y="357166"/>
            <a:ext cx="6929487" cy="914400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TextBox 6"/>
          <p:cNvSpPr txBox="1"/>
          <p:nvPr/>
        </p:nvSpPr>
        <p:spPr>
          <a:xfrm>
            <a:off x="2571738" y="571481"/>
            <a:ext cx="23290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 dirty="0" smtClean="0">
                <a:solidFill>
                  <a:schemeClr val="accent5">
                    <a:lumMod val="50000"/>
                  </a:schemeClr>
                </a:solidFill>
              </a:rPr>
              <a:t>White Board</a:t>
            </a:r>
            <a:endParaRPr lang="en-IN" sz="32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" name="Picture 7" descr="ipo-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3900" y="71420"/>
            <a:ext cx="947736" cy="69915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785787" y="1714488"/>
            <a:ext cx="72866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en-IN" sz="2000" dirty="0" smtClean="0"/>
              <a:t>9</a:t>
            </a:r>
            <a:r>
              <a:rPr lang="en-IN" sz="2000" dirty="0" smtClean="0"/>
              <a:t>.</a:t>
            </a:r>
            <a:r>
              <a:rPr lang="en-IN" sz="2000" dirty="0" smtClean="0"/>
              <a:t>	User may explain by drawing on Whiteboard.</a:t>
            </a:r>
            <a:endParaRPr lang="en-IN" sz="2000" dirty="0">
              <a:solidFill>
                <a:srgbClr val="0070C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00430" y="5715016"/>
            <a:ext cx="1263679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IN" dirty="0" smtClean="0"/>
              <a:t>(</a:t>
            </a:r>
            <a:r>
              <a:rPr lang="en-IN" dirty="0" smtClean="0"/>
              <a:t>Screen-09)</a:t>
            </a:r>
            <a:endParaRPr lang="en-IN" dirty="0"/>
          </a:p>
        </p:txBody>
      </p:sp>
      <p:sp>
        <p:nvSpPr>
          <p:cNvPr id="14" name="Rectangle 13"/>
          <p:cNvSpPr/>
          <p:nvPr/>
        </p:nvSpPr>
        <p:spPr>
          <a:xfrm>
            <a:off x="3000366" y="5357826"/>
            <a:ext cx="37890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smtClean="0">
                <a:solidFill>
                  <a:schemeClr val="bg1"/>
                </a:solidFill>
              </a:rPr>
              <a:t>Click on “Mic“ icon to share your voice</a:t>
            </a:r>
            <a:endParaRPr lang="en-IN" dirty="0"/>
          </a:p>
        </p:txBody>
      </p:sp>
      <p:sp>
        <p:nvSpPr>
          <p:cNvPr id="29" name="Rectangle 28"/>
          <p:cNvSpPr/>
          <p:nvPr/>
        </p:nvSpPr>
        <p:spPr>
          <a:xfrm>
            <a:off x="1928795" y="2779869"/>
            <a:ext cx="15716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/>
              <a:t>Drawing Tools</a:t>
            </a:r>
            <a:endParaRPr lang="en-IN" dirty="0"/>
          </a:p>
        </p:txBody>
      </p:sp>
      <p:sp>
        <p:nvSpPr>
          <p:cNvPr id="12" name="Rectangle 11"/>
          <p:cNvSpPr/>
          <p:nvPr/>
        </p:nvSpPr>
        <p:spPr>
          <a:xfrm>
            <a:off x="1071537" y="2708431"/>
            <a:ext cx="214315" cy="1500198"/>
          </a:xfrm>
          <a:prstGeom prst="rect">
            <a:avLst/>
          </a:prstGeom>
          <a:noFill/>
          <a:ln>
            <a:solidFill>
              <a:srgbClr val="25F3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3" name="Straight Arrow Connector 12"/>
          <p:cNvCxnSpPr/>
          <p:nvPr/>
        </p:nvCxnSpPr>
        <p:spPr>
          <a:xfrm rot="10800000" flipV="1">
            <a:off x="1285852" y="2994184"/>
            <a:ext cx="642943" cy="357190"/>
          </a:xfrm>
          <a:prstGeom prst="straightConnector1">
            <a:avLst/>
          </a:prstGeom>
          <a:ln w="28575">
            <a:solidFill>
              <a:srgbClr val="25F33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3143241" y="4494381"/>
            <a:ext cx="15716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/>
              <a:t>White Board</a:t>
            </a:r>
            <a:endParaRPr lang="en-IN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1" y="2571744"/>
            <a:ext cx="8229600" cy="1143000"/>
          </a:xfrm>
        </p:spPr>
        <p:txBody>
          <a:bodyPr/>
          <a:lstStyle/>
          <a:p>
            <a:r>
              <a:rPr lang="en-IN" dirty="0" smtClean="0">
                <a:solidFill>
                  <a:schemeClr val="accent5">
                    <a:lumMod val="50000"/>
                  </a:schemeClr>
                </a:solidFill>
              </a:rPr>
              <a:t>THANKS...</a:t>
            </a:r>
            <a:endParaRPr lang="en-IN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D70F4-3652-4431-92D5-CF2BE487ACC6}" type="slidenum">
              <a:rPr lang="en-IN" smtClean="0"/>
              <a:pPr/>
              <a:t>13</a:t>
            </a:fld>
            <a:endParaRPr lang="en-IN"/>
          </a:p>
        </p:txBody>
      </p:sp>
      <p:pic>
        <p:nvPicPr>
          <p:cNvPr id="6" name="Picture 5" descr="ipo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71420"/>
            <a:ext cx="947736" cy="699150"/>
          </a:xfrm>
          <a:prstGeom prst="rect">
            <a:avLst/>
          </a:prstGeom>
        </p:spPr>
      </p:pic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142844" y="1500175"/>
            <a:ext cx="292895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215868"/>
                </a:solidFill>
                <a:effectLst/>
                <a:latin typeface="Calibri" pitchFamily="34" charset="0"/>
                <a:ea typeface="Calibri" pitchFamily="34" charset="0"/>
                <a:cs typeface="Mangal" pitchFamily="18" charset="0"/>
              </a:rPr>
              <a:t>Help Desk: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 pitchFamily="18" charset="0"/>
              </a:rPr>
              <a:t>  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 pitchFamily="18" charset="0"/>
                <a:hlinkClick r:id="rId3"/>
              </a:rPr>
              <a:t>ipo-helpdesk@nic.in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202</TotalTime>
  <Words>280</Words>
  <Application>Microsoft Office PowerPoint</Application>
  <PresentationFormat>On-screen Show (4:3)</PresentationFormat>
  <Paragraphs>79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VIDEO CONFERENCING SETUP GUIDE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THANKS...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ADITYA MATHUR</dc:creator>
  <cp:lastModifiedBy>ADITYA MATHUR</cp:lastModifiedBy>
  <cp:revision>38</cp:revision>
  <dcterms:created xsi:type="dcterms:W3CDTF">2018-02-05T08:56:32Z</dcterms:created>
  <dcterms:modified xsi:type="dcterms:W3CDTF">2018-03-07T06:54:40Z</dcterms:modified>
</cp:coreProperties>
</file>